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2" r:id="rId4"/>
    <p:sldId id="283" r:id="rId5"/>
    <p:sldId id="285" r:id="rId6"/>
    <p:sldId id="284" r:id="rId7"/>
    <p:sldId id="258" r:id="rId8"/>
    <p:sldId id="259" r:id="rId9"/>
    <p:sldId id="281" r:id="rId10"/>
    <p:sldId id="260" r:id="rId11"/>
    <p:sldId id="270" r:id="rId12"/>
    <p:sldId id="272" r:id="rId13"/>
    <p:sldId id="271" r:id="rId14"/>
    <p:sldId id="262" r:id="rId15"/>
    <p:sldId id="279" r:id="rId16"/>
    <p:sldId id="261" r:id="rId17"/>
    <p:sldId id="273" r:id="rId18"/>
    <p:sldId id="274" r:id="rId19"/>
    <p:sldId id="275" r:id="rId20"/>
    <p:sldId id="276" r:id="rId21"/>
    <p:sldId id="277" r:id="rId22"/>
    <p:sldId id="278" r:id="rId23"/>
    <p:sldId id="269" r:id="rId24"/>
    <p:sldId id="267" r:id="rId25"/>
    <p:sldId id="268" r:id="rId26"/>
  </p:sldIdLst>
  <p:sldSz cx="12192000" cy="6858000"/>
  <p:notesSz cx="6858000" cy="9144000"/>
  <p:embeddedFontLst>
    <p:embeddedFont>
      <p:font typeface="TH SarabunPSK" panose="020B0500040200020003" pitchFamily="34" charset="-34"/>
      <p:regular r:id="rId28"/>
      <p:bold r:id="rId29"/>
      <p:italic r:id="rId30"/>
      <p:boldItalic r:id="rId31"/>
    </p:embeddedFont>
    <p:embeddedFont>
      <p:font typeface="Cordia New" panose="020B0304020202020204" pitchFamily="34" charset="-34"/>
      <p:regular r:id="rId32"/>
      <p:bold r:id="rId33"/>
      <p:italic r:id="rId34"/>
      <p:boldItalic r:id="rId35"/>
    </p:embeddedFont>
    <p:embeddedFont>
      <p:font typeface="游ゴシック" panose="020B0400000000000000" pitchFamily="34" charset="-128"/>
      <p:regular r:id="rId36"/>
      <p:bold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C"/>
    <a:srgbClr val="8AA8DA"/>
    <a:srgbClr val="0C1144"/>
    <a:srgbClr val="727BD0"/>
    <a:srgbClr val="212933"/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59036" autoAdjust="0"/>
  </p:normalViewPr>
  <p:slideViewPr>
    <p:cSldViewPr snapToGrid="0">
      <p:cViewPr varScale="1">
        <p:scale>
          <a:sx n="46" d="100"/>
          <a:sy n="46" d="100"/>
        </p:scale>
        <p:origin x="171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04-Jul-17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activity with specific software will help in enhancing the learning skills. </a:t>
            </a:r>
          </a:p>
          <a:p>
            <a:r>
              <a:rPr lang="en-US" dirty="0"/>
              <a:t>Its system has three main purpose</a:t>
            </a:r>
          </a:p>
          <a:p>
            <a:pPr marL="228600" indent="-228600">
              <a:buAutoNum type="arabicPeriod"/>
            </a:pPr>
            <a:r>
              <a:rPr lang="en-US" dirty="0"/>
              <a:t>we prompt children to communication actively</a:t>
            </a:r>
          </a:p>
          <a:p>
            <a:pPr marL="228600" indent="-228600">
              <a:buAutoNum type="arabicPeriod"/>
            </a:pPr>
            <a:r>
              <a:rPr lang="en-US" dirty="0"/>
              <a:t>Made they can control toy, electric appliance and PC using a switch</a:t>
            </a:r>
          </a:p>
          <a:p>
            <a:pPr marL="228600" indent="-228600">
              <a:buAutoNum type="arabicPeriod"/>
            </a:pPr>
            <a:r>
              <a:rPr lang="en-US" dirty="0"/>
              <a:t>they operate a switch with a part of body they can move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 is a sample of the popular switch is</a:t>
            </a:r>
            <a:endParaRPr lang="th-TH" dirty="0"/>
          </a:p>
          <a:p>
            <a:endParaRPr lang="en-US" dirty="0"/>
          </a:p>
          <a:p>
            <a:r>
              <a:rPr lang="th-TH" dirty="0"/>
              <a:t>ในที่นี้ได้ยกตัวอย่างรูปแบบของสวิชที่นิยมใช้คือ....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vdo Just a moment ago is use a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piezo switch</a:t>
            </a:r>
            <a:r>
              <a:rPr lang="ja-JP" altLang="en-US" sz="1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/>
              <a:t>sensor for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of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to control a toy</a:t>
            </a:r>
            <a:endParaRPr kumimoji="1" lang="ja-JP" altLang="en-US" sz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connect with mouse for control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to the development of software that is another help to improve the learning skills for those children.</a:t>
            </a:r>
          </a:p>
          <a:p>
            <a:r>
              <a:rPr lang="en-US" dirty="0"/>
              <a:t>Takeshima's lab is a dedicated lab for this kind of software development.</a:t>
            </a:r>
            <a:endParaRPr lang="th-TH" dirty="0"/>
          </a:p>
          <a:p>
            <a:endParaRPr lang="th-TH" dirty="0"/>
          </a:p>
          <a:p>
            <a:r>
              <a:rPr lang="th-TH" dirty="0"/>
              <a:t>มาถึงส่วนของการ </a:t>
            </a:r>
            <a:r>
              <a:rPr lang="en-US" dirty="0"/>
              <a:t>develop software </a:t>
            </a:r>
            <a:r>
              <a:rPr lang="th-TH" dirty="0"/>
              <a:t>ที่เป็นอีกตัวช่วยหนึ่งที่ช่วยเพิ่มทักษะการเรียนรู้ให้กับเด็กเหล่านั้น</a:t>
            </a:r>
          </a:p>
          <a:p>
            <a:r>
              <a:rPr lang="th-TH" dirty="0"/>
              <a:t>โดย </a:t>
            </a:r>
            <a:r>
              <a:rPr lang="en-US" dirty="0" err="1"/>
              <a:t>takeshima’s</a:t>
            </a:r>
            <a:r>
              <a:rPr lang="en-US" dirty="0"/>
              <a:t> lab </a:t>
            </a:r>
            <a:r>
              <a:rPr lang="th-TH" dirty="0"/>
              <a:t>เป็น </a:t>
            </a:r>
            <a:r>
              <a:rPr lang="en-US" dirty="0"/>
              <a:t>lab </a:t>
            </a:r>
            <a:r>
              <a:rPr lang="th-TH" dirty="0"/>
              <a:t>ที่มุ่งเน้นการ </a:t>
            </a:r>
            <a:r>
              <a:rPr lang="en-US" dirty="0"/>
              <a:t>develop software </a:t>
            </a:r>
            <a:r>
              <a:rPr lang="th-TH" dirty="0"/>
              <a:t>ประเภทนี้โดยเฉพาะ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2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simple examples of games that are easy for kids to understand. Can be accessed through this website</a:t>
            </a:r>
            <a:endParaRPr lang="th-TH" dirty="0"/>
          </a:p>
          <a:p>
            <a:endParaRPr lang="th-TH" dirty="0"/>
          </a:p>
          <a:p>
            <a:r>
              <a:rPr lang="th-TH" dirty="0"/>
              <a:t>นี่เป็นตัวอย่างของเกมต่างๆที่ค่อนข้าง</a:t>
            </a:r>
            <a:r>
              <a:rPr lang="en-US" dirty="0"/>
              <a:t> simple </a:t>
            </a:r>
            <a:r>
              <a:rPr lang="th-TH" dirty="0"/>
              <a:t>เพื่อให้เด็กเข้าใจได้ง่าย สามารถเข้าดูได้ผ่านทางเว็บไซต์นี้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62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developed a switch accessible software by JavaScript and HTML5 with Enchant.js framework for creating game.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it also available on various device such as smartphone, tablet,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3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select theme scene to change the character , enemy  and background.</a:t>
            </a:r>
          </a:p>
          <a:p>
            <a:r>
              <a:rPr lang="en-US" dirty="0"/>
              <a:t>The red Cursor will auto scan because they can not scroll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Click to jump over the obstacles.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will be an increasing number of points over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one jump Score will increase 5 points.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Size of Obstacles will be random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First </a:t>
            </a:r>
            <a:r>
              <a:rPr lang="en-US" dirty="0" err="1"/>
              <a:t>im</a:t>
            </a:r>
            <a:r>
              <a:rPr lang="en-US" dirty="0"/>
              <a:t> going to let’s you know about children with severe physical disabilities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I will explain the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of switch activities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Next step is my project that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I’ll show demo 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the last one is conclusion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If begin collusion, the game will over.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 At the end of the game, it will show the score And high scores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Every theme use highest scores together.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Click to restart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Parents or nursing staff can adjust the settings to appropriate the children.</a:t>
            </a:r>
            <a:endParaRPr lang="th-TH" dirty="0"/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with severe physical disabilities should have access to help them for strengthen and improve the learning process of the brain and body.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Game is a great way to increase more fun and add some skills to children and not make them bored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fast.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must say that my excitement is probably more than other people.</a:t>
            </a:r>
          </a:p>
          <a:p>
            <a:r>
              <a:rPr lang="en-US" dirty="0"/>
              <a:t>Because this is my first time to going abroad and boarding flight.</a:t>
            </a:r>
          </a:p>
          <a:p>
            <a:r>
              <a:rPr lang="th-TH" dirty="0"/>
              <a:t>ฉันต้องบอกว่าความตื่นเต้นของฉันมันอาจจะมากกว่าคนอื่นๆหลายเท่า</a:t>
            </a:r>
          </a:p>
          <a:p>
            <a:r>
              <a:rPr lang="th-TH" dirty="0"/>
              <a:t>เพราะนี่เป็นการไปต่างประเทศและขึ้นเครื่องบินครั้งแรกของฉัน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difficult matter is to use of different currencies.</a:t>
            </a:r>
          </a:p>
          <a:p>
            <a:r>
              <a:rPr lang="en-US" dirty="0"/>
              <a:t>It is very difficult when shopping at a supermarket, especially when paying.</a:t>
            </a:r>
          </a:p>
          <a:p>
            <a:r>
              <a:rPr lang="en-US" dirty="0"/>
              <a:t>It takes a lot of time to look at how many coins a yen. Counting coins fully</a:t>
            </a:r>
          </a:p>
          <a:p>
            <a:r>
              <a:rPr lang="en-US" dirty="0"/>
              <a:t>I feel a lot Considerate People who queue behind me</a:t>
            </a:r>
            <a:endParaRPr lang="th-TH" dirty="0"/>
          </a:p>
          <a:p>
            <a:endParaRPr lang="th-TH" dirty="0"/>
          </a:p>
          <a:p>
            <a:r>
              <a:rPr lang="th-TH" dirty="0"/>
              <a:t>เรื่องยากอีกหนึ่งเรื่องคือเรื่องของการใช้เงินต่างสกุล </a:t>
            </a:r>
          </a:p>
          <a:p>
            <a:r>
              <a:rPr lang="th-TH" dirty="0"/>
              <a:t>เป็นสิ่งที่ลำบากมากเมื่อไปซื้อของที่ซุปเปอร์มาร์เก็ตโดยเฉพาะตอนจ่ายเงิน</a:t>
            </a:r>
          </a:p>
          <a:p>
            <a:r>
              <a:rPr lang="th-TH" dirty="0"/>
              <a:t>เสียเวลาไปมากกับการมองว่าเหรียญไหนกี่เยน ต้องนับเหรียญให้ครบ </a:t>
            </a:r>
          </a:p>
          <a:p>
            <a:r>
              <a:rPr lang="th-TH" dirty="0"/>
              <a:t>รู้สึกเกรงใจคนที่ต่อคิวหลังเรามากๆ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1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40 days ago. I had a lot of experiences </a:t>
            </a:r>
          </a:p>
          <a:p>
            <a:r>
              <a:rPr lang="en-US" dirty="0"/>
              <a:t>At first day until today that I come to Takeshima’s Laboratory</a:t>
            </a:r>
          </a:p>
          <a:p>
            <a:r>
              <a:rPr lang="en-US" dirty="0"/>
              <a:t>Every members are friendly and suggest me a lot of things.</a:t>
            </a:r>
          </a:p>
          <a:p>
            <a:endParaRPr lang="en-US" dirty="0"/>
          </a:p>
          <a:p>
            <a:r>
              <a:rPr lang="en-US" dirty="0"/>
              <a:t>Many travel location and Japanese culture give me more feeling</a:t>
            </a:r>
          </a:p>
          <a:p>
            <a:r>
              <a:rPr lang="en-US" dirty="0"/>
              <a:t>Include food and dessert are unique taste of japan</a:t>
            </a:r>
          </a:p>
          <a:p>
            <a:r>
              <a:rPr lang="en-US" dirty="0"/>
              <a:t>I guess that when I arrived Thailand I will miss Japanese food absolutely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7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Finally, Although </a:t>
            </a:r>
            <a:r>
              <a:rPr lang="th-TH" dirty="0"/>
              <a:t> </a:t>
            </a:r>
            <a:r>
              <a:rPr lang="en-US" dirty="0"/>
              <a:t>Sendai is not a city that most tourists like Tokyo Hokkaido.</a:t>
            </a:r>
          </a:p>
          <a:p>
            <a:r>
              <a:rPr lang="en-US" dirty="0"/>
              <a:t>But this is a very nice city. </a:t>
            </a:r>
          </a:p>
          <a:p>
            <a:r>
              <a:rPr lang="en-US" dirty="0"/>
              <a:t>And if there is a chance to introduce Japan to Thai people who are looking for a beautiful city.</a:t>
            </a:r>
          </a:p>
          <a:p>
            <a:r>
              <a:rPr lang="en-US" dirty="0"/>
              <a:t>I would recommend Sendai Certainly</a:t>
            </a:r>
          </a:p>
          <a:p>
            <a:endParaRPr lang="en-US" dirty="0"/>
          </a:p>
          <a:p>
            <a:endParaRPr lang="th-TH" dirty="0"/>
          </a:p>
          <a:p>
            <a:r>
              <a:rPr lang="th-TH" dirty="0"/>
              <a:t>สุดท้ายแล้วถึงเซ็นไดจะไม่ใช่เมืองที่นักท่องเที่ยวส่วนมากนิยมอย่าง โตเกียว ฮอกไกโด</a:t>
            </a:r>
          </a:p>
          <a:p>
            <a:r>
              <a:rPr lang="th-TH" dirty="0"/>
              <a:t>แต่นี่ก็เป็นอีกเมืองหนึ่งที่น่าอยู่มากๆ และถ้ามีโอกาสได้แนะนำประเทศญี่ปุ่นให้ชาวไทยที่กำลังมองหาเมืองน่าอยู่</a:t>
            </a:r>
          </a:p>
          <a:p>
            <a:r>
              <a:rPr lang="th-TH" dirty="0"/>
              <a:t>ฉันจะแนะนำเซ็นไดแน่นอน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2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Let’s start about my project</a:t>
            </a:r>
          </a:p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ความช่วยเหลือทั้งหมดเป็นสิ่งจำเป็นสำหรับพฤติกรรมการใช้ชีวิตประจำวัน (อาหารการขับถ่ายการเคลื่อนไหวเป็นต้น)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นอกจากนี้ยังอาจมีภาวะแทรกซ้อนจากความบกพร่องทางสติปัญญาหากเกิดจากโรคสมอง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big problem is they are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 will show you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communication is difficult it will make learning difficult followed.</a:t>
            </a:r>
          </a:p>
          <a:p>
            <a:r>
              <a:rPr lang="en-US" dirty="0"/>
              <a:t>So is the source</a:t>
            </a:r>
            <a:r>
              <a:rPr lang="th-TH" dirty="0"/>
              <a:t> </a:t>
            </a:r>
            <a:r>
              <a:rPr lang="en-US" dirty="0"/>
              <a:t>of switch activity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04-Jul-17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04-Jul-17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04-Jul-17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04-Jul-17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04-Jul-17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04-Jul-17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04-Jul-17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04-Jul-17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04-Jul-17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04-Jul-17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04-Jul-17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04-Jul-17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CE7A6A31-0DF8-42A5-996B-F7F46E426730}"/>
              </a:ext>
            </a:extLst>
          </p:cNvPr>
          <p:cNvSpPr/>
          <p:nvPr/>
        </p:nvSpPr>
        <p:spPr>
          <a:xfrm rot="9718493">
            <a:off x="2923436" y="-2847807"/>
            <a:ext cx="13279328" cy="171777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A21EDCB2-2DA2-4815-8B22-3565058D7418}"/>
              </a:ext>
            </a:extLst>
          </p:cNvPr>
          <p:cNvSpPr/>
          <p:nvPr/>
        </p:nvSpPr>
        <p:spPr>
          <a:xfrm flipH="1">
            <a:off x="-2800351" y="2489869"/>
            <a:ext cx="13049249" cy="1707012"/>
          </a:xfrm>
          <a:prstGeom prst="flowChartInputOutput">
            <a:avLst/>
          </a:prstGeom>
          <a:solidFill>
            <a:srgbClr val="0C1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75E95D0-4D72-447B-8374-9A5EAB6E217F}"/>
              </a:ext>
            </a:extLst>
          </p:cNvPr>
          <p:cNvSpPr/>
          <p:nvPr/>
        </p:nvSpPr>
        <p:spPr>
          <a:xfrm flipH="1">
            <a:off x="-2667000" y="2363096"/>
            <a:ext cx="12744449" cy="1707012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050" y="2081009"/>
            <a:ext cx="8458200" cy="1672378"/>
          </a:xfrm>
        </p:spPr>
        <p:txBody>
          <a:bodyPr>
            <a:normAutofit/>
          </a:bodyPr>
          <a:lstStyle/>
          <a:p>
            <a:pPr algn="l"/>
            <a:r>
              <a:rPr lang="en-US" sz="4200" b="1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39036" y="3593054"/>
            <a:ext cx="946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Supervisor Mr. Hisashi Takeshima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2CA3B8-FA29-430C-BAAD-3A35B3DBC5E8}"/>
              </a:ext>
            </a:extLst>
          </p:cNvPr>
          <p:cNvCxnSpPr/>
          <p:nvPr/>
        </p:nvCxnSpPr>
        <p:spPr>
          <a:xfrm>
            <a:off x="96186" y="3612104"/>
            <a:ext cx="8914464" cy="0"/>
          </a:xfrm>
          <a:prstGeom prst="line">
            <a:avLst/>
          </a:prstGeom>
          <a:ln>
            <a:solidFill>
              <a:srgbClr val="0E11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C7DEB8-190A-4332-BF9D-B085B3A22DC3}"/>
              </a:ext>
            </a:extLst>
          </p:cNvPr>
          <p:cNvSpPr/>
          <p:nvPr/>
        </p:nvSpPr>
        <p:spPr>
          <a:xfrm>
            <a:off x="-2800351" y="495946"/>
            <a:ext cx="2781301" cy="60753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97905" cy="470657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Active communication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Control toys, home appliances, personal computers with switches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 a part of the body that you can move, operate the switch</a:t>
            </a:r>
          </a:p>
        </p:txBody>
      </p:sp>
      <p:pic>
        <p:nvPicPr>
          <p:cNvPr id="4" name="図 8">
            <a:extLst>
              <a:ext uri="{FF2B5EF4-FFF2-40B4-BE49-F238E27FC236}">
                <a16:creationId xmlns:a16="http://schemas.microsoft.com/office/drawing/2014/main" id="{4BE4BD99-AB5D-480D-B79E-9FBE0F67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1434416"/>
            <a:ext cx="2368296" cy="18507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9">
            <a:extLst>
              <a:ext uri="{FF2B5EF4-FFF2-40B4-BE49-F238E27FC236}">
                <a16:creationId xmlns:a16="http://schemas.microsoft.com/office/drawing/2014/main" id="{E374439F-FEFA-4215-8E63-71777805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4095206"/>
            <a:ext cx="2368296" cy="15689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11">
            <a:extLst>
              <a:ext uri="{FF2B5EF4-FFF2-40B4-BE49-F238E27FC236}">
                <a16:creationId xmlns:a16="http://schemas.microsoft.com/office/drawing/2014/main" id="{02A3870A-B93A-46E7-8BF8-F6083EC2F1FF}"/>
              </a:ext>
            </a:extLst>
          </p:cNvPr>
          <p:cNvSpPr txBox="1"/>
          <p:nvPr/>
        </p:nvSpPr>
        <p:spPr>
          <a:xfrm>
            <a:off x="9269964" y="3285196"/>
            <a:ext cx="236829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touch switch</a:t>
            </a:r>
            <a:endParaRPr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テキスト ボックス 12">
            <a:extLst>
              <a:ext uri="{FF2B5EF4-FFF2-40B4-BE49-F238E27FC236}">
                <a16:creationId xmlns:a16="http://schemas.microsoft.com/office/drawing/2014/main" id="{DE0443C6-F99A-4081-9B41-688753F81D0B}"/>
              </a:ext>
            </a:extLst>
          </p:cNvPr>
          <p:cNvSpPr txBox="1"/>
          <p:nvPr/>
        </p:nvSpPr>
        <p:spPr>
          <a:xfrm>
            <a:off x="9269964" y="5663982"/>
            <a:ext cx="236829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Proximity sensor switch</a:t>
            </a:r>
            <a:endParaRPr lang="ja-JP" altLang="en-US" sz="2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2" descr="http://www.p-supply.co.jp/admin/filebinder/filebinder/loader/Product/244/product_main_image/dc9fe4ca3e8381fd9330e96c7839aeec1104c765/%E3%83%A1%E3%82%A4%E3%83%B3.jpg">
            <a:extLst>
              <a:ext uri="{FF2B5EF4-FFF2-40B4-BE49-F238E27FC236}">
                <a16:creationId xmlns:a16="http://schemas.microsoft.com/office/drawing/2014/main" id="{02DD9397-6C7F-4590-BC3F-9EC7D854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37259" r="49102" b="22814"/>
          <a:stretch/>
        </p:blipFill>
        <p:spPr bwMode="auto">
          <a:xfrm>
            <a:off x="6325941" y="2861585"/>
            <a:ext cx="2368296" cy="138024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8E9715C2-0775-4C2B-A8BF-3331DC7669CC}"/>
              </a:ext>
            </a:extLst>
          </p:cNvPr>
          <p:cNvSpPr txBox="1"/>
          <p:nvPr/>
        </p:nvSpPr>
        <p:spPr>
          <a:xfrm>
            <a:off x="6325942" y="4246729"/>
            <a:ext cx="236377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</a:t>
            </a:r>
            <a:endParaRPr kumimoji="1"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62CB1EA-7577-43C2-B289-8A10BDF9DF8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 / 24</a:t>
            </a:r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5AF811-A8A0-461A-8F72-B1F3CA59F695}"/>
              </a:ext>
            </a:extLst>
          </p:cNvPr>
          <p:cNvGrpSpPr/>
          <p:nvPr/>
        </p:nvGrpSpPr>
        <p:grpSpPr>
          <a:xfrm>
            <a:off x="1543987" y="959370"/>
            <a:ext cx="9084040" cy="4991725"/>
            <a:chOff x="1543987" y="959370"/>
            <a:chExt cx="9084040" cy="499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71EF07-2160-4AC7-8914-3D130BBA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2664" t="13971" r="12828" b="13206"/>
            <a:stretch/>
          </p:blipFill>
          <p:spPr>
            <a:xfrm>
              <a:off x="1543987" y="959370"/>
              <a:ext cx="9084040" cy="49917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78A81F-8246-4BA0-8364-4FBDA97069AC}"/>
                </a:ext>
              </a:extLst>
            </p:cNvPr>
            <p:cNvSpPr/>
            <p:nvPr/>
          </p:nvSpPr>
          <p:spPr>
            <a:xfrm>
              <a:off x="5396460" y="2038662"/>
              <a:ext cx="2233534" cy="2188564"/>
            </a:xfrm>
            <a:prstGeom prst="ellipse">
              <a:avLst/>
            </a:prstGeom>
            <a:noFill/>
            <a:ln w="95250" cap="flat">
              <a:solidFill>
                <a:srgbClr val="FF0000">
                  <a:alpha val="93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F810194-6798-4E34-A2EC-B3F23AA2E6D8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 / 24</a:t>
            </a:r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2F0E34E-0CF6-43B2-BF95-EDE7289B00B4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 / 24</a:t>
            </a:r>
          </a:p>
        </p:txBody>
      </p:sp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D3861FA-3907-4994-ADA4-661CC6F0D5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 / 24</a:t>
            </a:r>
          </a:p>
        </p:txBody>
      </p:sp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E196C-1608-49AD-A885-BF0DB07E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477500" cy="4600575"/>
          </a:xfrm>
          <a:prstGeom prst="rect">
            <a:avLst/>
          </a:prstGeom>
        </p:spPr>
      </p:pic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6DB36687-AEA4-46E3-AE08-3E8323FD39D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 / 24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FDD4B08-485A-4912-9C5D-A23087ED55BD}"/>
              </a:ext>
            </a:extLst>
          </p:cNvPr>
          <p:cNvGrpSpPr/>
          <p:nvPr/>
        </p:nvGrpSpPr>
        <p:grpSpPr>
          <a:xfrm>
            <a:off x="1268431" y="1461308"/>
            <a:ext cx="6056026" cy="5284240"/>
            <a:chOff x="1750961" y="295198"/>
            <a:chExt cx="9086851" cy="7817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E249E-2557-4656-B860-3CBE6561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48" b="39415"/>
            <a:stretch/>
          </p:blipFill>
          <p:spPr>
            <a:xfrm>
              <a:off x="1750962" y="295198"/>
              <a:ext cx="9086850" cy="12637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A3EEA-665C-4304-B483-F9F3A4A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0961" y="2121317"/>
              <a:ext cx="9086850" cy="5991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10B30-C7A3-41B3-BE3F-755B8A08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042" r="1548"/>
            <a:stretch/>
          </p:blipFill>
          <p:spPr>
            <a:xfrm>
              <a:off x="1750961" y="1558978"/>
              <a:ext cx="9086850" cy="562339"/>
            </a:xfrm>
            <a:prstGeom prst="rect">
              <a:avLst/>
            </a:prstGeom>
          </p:spPr>
        </p:pic>
      </p:grp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5C5995DC-35AB-4F3A-B3B5-01ED5826E21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 / 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D73DC-05AD-4F11-9014-073EE51411FA}"/>
              </a:ext>
            </a:extLst>
          </p:cNvPr>
          <p:cNvSpPr txBox="1"/>
          <p:nvPr/>
        </p:nvSpPr>
        <p:spPr>
          <a:xfrm>
            <a:off x="7947799" y="3571810"/>
            <a:ext cx="4184241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htake-lab.moo.jp/switch-apps</a:t>
            </a:r>
            <a:endParaRPr lang="th-TH" sz="3200" b="1" u="sng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FC30D6-D8CA-4066-94CA-DAD06F3D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159366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E0865679-C6FC-494C-90B6-E8955BFD7AA9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 / 24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306D4C-88DB-4A22-991C-D4C3CD90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8C0184F-15FF-451A-854C-77BFDF36F92A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 / 24</a:t>
            </a:r>
          </a:p>
        </p:txBody>
      </p:sp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1002637" y="1216903"/>
            <a:ext cx="10292075" cy="5163115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7AFC4D83-1A40-4738-82CA-6FB49FE99E3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 / 24</a:t>
            </a:r>
          </a:p>
        </p:txBody>
      </p:sp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097B3BA-BAB2-4500-BC7C-88226697DE7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 / 24</a:t>
            </a:r>
          </a:p>
        </p:txBody>
      </p:sp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 Experiences in Japan</a:t>
            </a:r>
            <a:endParaRPr lang="th-TH" sz="3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8B04B25E-ECFE-4F4C-BCE5-155FAD9DC0F1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24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844298" y="743920"/>
            <a:ext cx="9283486" cy="5300420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BD8D5C57-736D-4505-94E7-38CB8CEB06B0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 / 24</a:t>
            </a:r>
          </a:p>
        </p:txBody>
      </p:sp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C5302E4-F062-47F9-BC63-6AD837C7DBF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 / 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FC250-77FC-4842-A99B-339BC3A8D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"/>
          <a:stretch/>
        </p:blipFill>
        <p:spPr>
          <a:xfrm>
            <a:off x="476249" y="557290"/>
            <a:ext cx="10080915" cy="59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17860AB2-5170-422D-A0CE-7ED3FB5F6D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 / 24</a:t>
            </a:r>
          </a:p>
        </p:txBody>
      </p:sp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5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DB52E096-D4CD-4CF4-BF2F-9A7172FD2452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 / 24</a:t>
            </a:r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7"/>
            <a:ext cx="10074640" cy="3345982"/>
          </a:xfrm>
        </p:spPr>
        <p:txBody>
          <a:bodyPr>
            <a:normAutofit/>
          </a:bodyPr>
          <a:lstStyle/>
          <a:p>
            <a:pPr marL="0" lvl="0" indent="0" algn="thaiDi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Children with severe physical disabilities should have access to help them for strengthen and improve the learning process of the brain and body. The Game is a great way to increase more fun and add some skills to children and not make them bored</a:t>
            </a: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too fast.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A98C1A87-6665-49E2-A15E-9EC576390E1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 / 24</a:t>
            </a:r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7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16C1926C-C4B6-4E95-B13F-A808D89359F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 / 24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/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83" y="1825625"/>
            <a:ext cx="6637634" cy="4351338"/>
          </a:xfrm>
        </p:spPr>
      </p:pic>
    </p:spTree>
    <p:extLst>
      <p:ext uri="{BB962C8B-B14F-4D97-AF65-F5344CB8AC3E}">
        <p14:creationId xmlns:p14="http://schemas.microsoft.com/office/powerpoint/2010/main" val="351097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 /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659"/>
          <a:stretch/>
        </p:blipFill>
        <p:spPr>
          <a:xfrm>
            <a:off x="2604393" y="1825625"/>
            <a:ext cx="6983213" cy="4207757"/>
          </a:xfrm>
        </p:spPr>
      </p:pic>
    </p:spTree>
    <p:extLst>
      <p:ext uri="{BB962C8B-B14F-4D97-AF65-F5344CB8AC3E}">
        <p14:creationId xmlns:p14="http://schemas.microsoft.com/office/powerpoint/2010/main" val="124762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/ 24</a:t>
            </a:r>
          </a:p>
        </p:txBody>
      </p:sp>
      <p:pic>
        <p:nvPicPr>
          <p:cNvPr id="6" name="Picture 5" descr="A vase of flowers on a table&#10;&#10;Description generated with very high confidence">
            <a:extLst>
              <a:ext uri="{FF2B5EF4-FFF2-40B4-BE49-F238E27FC236}">
                <a16:creationId xmlns:a16="http://schemas.microsoft.com/office/drawing/2014/main" id="{74D01FAA-4954-400F-A13D-CCDC4DCE1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97" y="3439711"/>
            <a:ext cx="2173987" cy="2898648"/>
          </a:xfrm>
          <a:prstGeom prst="rect">
            <a:avLst/>
          </a:prstGeom>
        </p:spPr>
      </p:pic>
      <p:pic>
        <p:nvPicPr>
          <p:cNvPr id="11" name="Picture 10" descr="A picture containing indoor, table, sitting&#10;&#10;Description generated with high confidence">
            <a:extLst>
              <a:ext uri="{FF2B5EF4-FFF2-40B4-BE49-F238E27FC236}">
                <a16:creationId xmlns:a16="http://schemas.microsoft.com/office/drawing/2014/main" id="{4666068A-E93B-402D-89DF-E12ECFDB0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5523"/>
            <a:ext cx="3279648" cy="2459736"/>
          </a:xfrm>
          <a:prstGeom prst="rect">
            <a:avLst/>
          </a:prstGeom>
        </p:spPr>
      </p:pic>
      <p:pic>
        <p:nvPicPr>
          <p:cNvPr id="13" name="Picture 12" descr="A picture containing indoor, wall, window, scene&#10;&#10;Description generated with very high confidence">
            <a:extLst>
              <a:ext uri="{FF2B5EF4-FFF2-40B4-BE49-F238E27FC236}">
                <a16:creationId xmlns:a16="http://schemas.microsoft.com/office/drawing/2014/main" id="{46648F0B-600C-41AD-8CC6-9AE24B6E9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5" y="1671638"/>
            <a:ext cx="2913888" cy="2185416"/>
          </a:xfrm>
          <a:prstGeom prst="rect">
            <a:avLst/>
          </a:prstGeom>
        </p:spPr>
      </p:pic>
      <p:pic>
        <p:nvPicPr>
          <p:cNvPr id="15" name="Picture 14" descr="A picture containing food, person, table, indoor&#10;&#10;Description generated with very high confidence">
            <a:extLst>
              <a:ext uri="{FF2B5EF4-FFF2-40B4-BE49-F238E27FC236}">
                <a16:creationId xmlns:a16="http://schemas.microsoft.com/office/drawing/2014/main" id="{D25E311C-F63A-4EF1-B713-24C0B3BDF1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 r="17146"/>
          <a:stretch/>
        </p:blipFill>
        <p:spPr>
          <a:xfrm>
            <a:off x="3763524" y="3439711"/>
            <a:ext cx="2137909" cy="2894018"/>
          </a:xfrm>
          <a:prstGeom prst="rect">
            <a:avLst/>
          </a:prstGeom>
        </p:spPr>
      </p:pic>
      <p:pic>
        <p:nvPicPr>
          <p:cNvPr id="9" name="Picture 8" descr="A group of people at a bus stop&#10;&#10;Description generated with very high confidence">
            <a:extLst>
              <a:ext uri="{FF2B5EF4-FFF2-40B4-BE49-F238E27FC236}">
                <a16:creationId xmlns:a16="http://schemas.microsoft.com/office/drawing/2014/main" id="{BD772E94-F2E0-469B-9645-74E1FE2D73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0" t="36485" b="14315"/>
          <a:stretch/>
        </p:blipFill>
        <p:spPr>
          <a:xfrm>
            <a:off x="3764750" y="1690688"/>
            <a:ext cx="4286068" cy="181061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23" y="1690688"/>
            <a:ext cx="3283527" cy="2180850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CDF2399-82CD-49E1-A353-5EF04F2C3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9" y="3876336"/>
            <a:ext cx="3282696" cy="24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 /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09" y="1435855"/>
            <a:ext cx="6752581" cy="5064436"/>
          </a:xfrm>
        </p:spPr>
      </p:pic>
    </p:spTree>
    <p:extLst>
      <p:ext uri="{BB962C8B-B14F-4D97-AF65-F5344CB8AC3E}">
        <p14:creationId xmlns:p14="http://schemas.microsoft.com/office/powerpoint/2010/main" val="28561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About severely physically handicapped children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All assistance is required for daily living behavior (meal,  excretion, movement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They may also have complications of intellectual impairment if it is caused by brain diseases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ja-JP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 / 24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52E1D6F-A8C8-40C7-B77D-A42E1902337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 / 24</a:t>
            </a:r>
          </a:p>
        </p:txBody>
      </p:sp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17238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ja-JP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Difficulty in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ADFB43-2737-4998-A0D1-AFEE600638EE}"/>
              </a:ext>
            </a:extLst>
          </p:cNvPr>
          <p:cNvSpPr txBox="1">
            <a:spLocks/>
          </p:cNvSpPr>
          <p:nvPr/>
        </p:nvSpPr>
        <p:spPr>
          <a:xfrm>
            <a:off x="990600" y="3929921"/>
            <a:ext cx="10515600" cy="172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Switch activity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5C0D9BB-B215-49D3-B806-09E132E9375C}"/>
              </a:ext>
            </a:extLst>
          </p:cNvPr>
          <p:cNvSpPr/>
          <p:nvPr/>
        </p:nvSpPr>
        <p:spPr>
          <a:xfrm>
            <a:off x="5711252" y="3117954"/>
            <a:ext cx="959371" cy="1259174"/>
          </a:xfrm>
          <a:prstGeom prst="downArrow">
            <a:avLst/>
          </a:prstGeom>
          <a:solidFill>
            <a:srgbClr val="8AA8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942CE7D5-DC90-48AF-B98D-B65F680697C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 / 24</a:t>
            </a:r>
          </a:p>
        </p:txBody>
      </p:sp>
    </p:spTree>
    <p:extLst>
      <p:ext uri="{BB962C8B-B14F-4D97-AF65-F5344CB8AC3E}">
        <p14:creationId xmlns:p14="http://schemas.microsoft.com/office/powerpoint/2010/main" val="194854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1177</Words>
  <Application>Microsoft Office PowerPoint</Application>
  <PresentationFormat>Widescreen</PresentationFormat>
  <Paragraphs>174</Paragraphs>
  <Slides>25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TH SarabunPSK</vt:lpstr>
      <vt:lpstr>Arial</vt:lpstr>
      <vt:lpstr>Cordia New</vt:lpstr>
      <vt:lpstr>Wingdings</vt:lpstr>
      <vt:lpstr>游ゴシック</vt:lpstr>
      <vt:lpstr>Calibri Light</vt:lpstr>
      <vt:lpstr>Calibri</vt:lpstr>
      <vt:lpstr>Office Theme</vt:lpstr>
      <vt:lpstr>Development of a switch accessible software for the children with severe physical disabilities</vt:lpstr>
      <vt:lpstr>OUTLINE</vt:lpstr>
      <vt:lpstr>Experiences in Japan</vt:lpstr>
      <vt:lpstr>Experiences in Japan</vt:lpstr>
      <vt:lpstr>Experiences in Japan</vt:lpstr>
      <vt:lpstr>Experiences in Japan</vt:lpstr>
      <vt:lpstr>Introduction</vt:lpstr>
      <vt:lpstr>PowerPoint Presentation</vt:lpstr>
      <vt:lpstr>Introduction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Development of a switch accessible software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76</cp:revision>
  <dcterms:created xsi:type="dcterms:W3CDTF">2017-06-22T05:23:30Z</dcterms:created>
  <dcterms:modified xsi:type="dcterms:W3CDTF">2017-07-04T14:54:57Z</dcterms:modified>
</cp:coreProperties>
</file>